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2"/>
  </p:notesMasterIdLst>
  <p:sldIdLst>
    <p:sldId id="278" r:id="rId5"/>
    <p:sldId id="279" r:id="rId6"/>
    <p:sldId id="288" r:id="rId7"/>
    <p:sldId id="285" r:id="rId8"/>
    <p:sldId id="286" r:id="rId9"/>
    <p:sldId id="281" r:id="rId10"/>
    <p:sldId id="299" r:id="rId11"/>
    <p:sldId id="296" r:id="rId12"/>
    <p:sldId id="303" r:id="rId13"/>
    <p:sldId id="290" r:id="rId14"/>
    <p:sldId id="300" r:id="rId15"/>
    <p:sldId id="301" r:id="rId16"/>
    <p:sldId id="289" r:id="rId17"/>
    <p:sldId id="292" r:id="rId18"/>
    <p:sldId id="293" r:id="rId19"/>
    <p:sldId id="291" r:id="rId20"/>
    <p:sldId id="295" r:id="rId21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702060-BD7A-49FC-B11C-0CDE1CF3F7CC}" v="1" dt="2025-07-17T02:08:09.155"/>
    <p1510:client id="{C31C9AF8-F2E6-3498-A01B-DFE381E7803B}" v="28" dt="2025-07-17T01:58:52.7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52651" autoAdjust="0"/>
  </p:normalViewPr>
  <p:slideViewPr>
    <p:cSldViewPr snapToGrid="0">
      <p:cViewPr varScale="1">
        <p:scale>
          <a:sx n="58" d="100"/>
          <a:sy n="58" d="100"/>
        </p:scale>
        <p:origin x="26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lab01.local/csavugot/GitSrcCtrl_GUI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dirty="0"/>
              <a:t>We have more </a:t>
            </a:r>
            <a:r>
              <a:rPr lang="en-US" b="1" dirty="0"/>
              <a:t>content</a:t>
            </a:r>
            <a:r>
              <a:rPr lang="en-US" dirty="0"/>
              <a:t> to go through than </a:t>
            </a:r>
            <a:r>
              <a:rPr lang="en-US" b="1" dirty="0"/>
              <a:t>time</a:t>
            </a:r>
            <a:r>
              <a:rPr lang="en-US" dirty="0"/>
              <a:t> to go through it.</a:t>
            </a:r>
          </a:p>
          <a:p>
            <a:pPr defTabSz="931774">
              <a:defRPr/>
            </a:pPr>
            <a:endParaRPr lang="en-US" dirty="0"/>
          </a:p>
          <a:p>
            <a:pPr defTabSz="931774">
              <a:defRPr/>
            </a:pPr>
            <a:r>
              <a:rPr lang="en-US" dirty="0"/>
              <a:t>I will keep it </a:t>
            </a:r>
            <a:r>
              <a:rPr lang="en-US" b="1" dirty="0"/>
              <a:t>short</a:t>
            </a:r>
            <a:r>
              <a:rPr lang="en-US" dirty="0"/>
              <a:t>. There’s an accompanying </a:t>
            </a:r>
            <a:r>
              <a:rPr lang="en-US" b="1" dirty="0"/>
              <a:t>markdown</a:t>
            </a:r>
            <a:r>
              <a:rPr lang="en-US" dirty="0"/>
              <a:t> document and </a:t>
            </a:r>
            <a:r>
              <a:rPr lang="en-US" b="1" dirty="0"/>
              <a:t>PDF</a:t>
            </a:r>
            <a:r>
              <a:rPr lang="en-US" dirty="0"/>
              <a:t> that’s about </a:t>
            </a:r>
            <a:r>
              <a:rPr lang="en-US" b="1" dirty="0"/>
              <a:t>90</a:t>
            </a:r>
            <a:r>
              <a:rPr lang="en-US" dirty="0"/>
              <a:t> pages long. </a:t>
            </a:r>
          </a:p>
          <a:p>
            <a:pPr defTabSz="931774">
              <a:defRPr/>
            </a:pPr>
            <a:endParaRPr lang="en-US" dirty="0"/>
          </a:p>
          <a:p>
            <a:r>
              <a:rPr lang="en-US" dirty="0"/>
              <a:t>Please follow the </a:t>
            </a:r>
            <a:r>
              <a:rPr lang="en-US" b="1" dirty="0"/>
              <a:t>documentation</a:t>
            </a:r>
            <a:r>
              <a:rPr lang="en-US" dirty="0"/>
              <a:t> to set up an environment like mine </a:t>
            </a:r>
            <a:r>
              <a:rPr lang="en-US" b="1" dirty="0"/>
              <a:t>today</a:t>
            </a:r>
            <a:r>
              <a:rPr lang="en-US" dirty="0"/>
              <a:t>, if you have </a:t>
            </a:r>
            <a:r>
              <a:rPr lang="en-US" b="1" dirty="0"/>
              <a:t>time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 will be on </a:t>
            </a:r>
            <a:r>
              <a:rPr lang="en-US" b="1" dirty="0"/>
              <a:t>vacation</a:t>
            </a:r>
            <a:r>
              <a:rPr lang="en-US" dirty="0"/>
              <a:t> in </a:t>
            </a:r>
            <a:r>
              <a:rPr lang="en-US" b="1" dirty="0"/>
              <a:t>Spain</a:t>
            </a:r>
            <a:r>
              <a:rPr lang="en-US" dirty="0"/>
              <a:t> all next week, so set it up today if you can.</a:t>
            </a:r>
          </a:p>
          <a:p>
            <a:pPr defTabSz="931774">
              <a:defRPr/>
            </a:pPr>
            <a:endParaRPr lang="en-US" dirty="0"/>
          </a:p>
          <a:p>
            <a:pPr defTabSz="931774">
              <a:defRPr/>
            </a:pPr>
            <a:r>
              <a:rPr lang="en-US" dirty="0"/>
              <a:t>If you have </a:t>
            </a:r>
            <a:r>
              <a:rPr lang="en-US" b="1" dirty="0"/>
              <a:t>questions</a:t>
            </a:r>
            <a:r>
              <a:rPr lang="en-US" dirty="0"/>
              <a:t>, please interrupt me at anytime. </a:t>
            </a:r>
          </a:p>
          <a:p>
            <a:pPr defTabSz="931774">
              <a:defRPr/>
            </a:pPr>
            <a:endParaRPr lang="en-US" dirty="0"/>
          </a:p>
          <a:p>
            <a:pPr defTabSz="931774">
              <a:defRPr/>
            </a:pPr>
            <a:r>
              <a:rPr lang="en-US" dirty="0"/>
              <a:t>Mention </a:t>
            </a:r>
            <a:r>
              <a:rPr lang="en-US" b="1" dirty="0"/>
              <a:t>Git Lab </a:t>
            </a:r>
            <a:r>
              <a:rPr lang="en-US" dirty="0"/>
              <a:t>vs </a:t>
            </a:r>
            <a:r>
              <a:rPr lang="en-US" b="1" dirty="0"/>
              <a:t>Git Hub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6599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D52BF-99A3-A85E-24E7-C370842EE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1CBEA-5C2B-90AE-A962-77FDBC6DB5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35B128-14E8-D865-AF45-2031EBFC4A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b="1" dirty="0"/>
              <a:t>Documentation covers: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b="0" dirty="0">
                <a:effectLst/>
              </a:rPr>
              <a:t>Git Flow Branch Summary (GUI-Based)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b="0" dirty="0">
                <a:effectLst/>
              </a:rPr>
              <a:t>Branch Naming Conventions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b="0" dirty="0">
                <a:effectLst/>
              </a:rPr>
              <a:t>Versioning Convention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b="0" dirty="0">
                <a:effectLst/>
              </a:rPr>
              <a:t>Tagging Convention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b="0" dirty="0">
                <a:effectLst/>
              </a:rPr>
              <a:t>Individual Branch Details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endParaRPr lang="en-US" b="0" dirty="0">
              <a:effectLst/>
            </a:endParaRPr>
          </a:p>
          <a:p>
            <a:r>
              <a:rPr lang="en-US" dirty="0"/>
              <a:t>Each branch type has its own development process — all related commands are linked in the GitSrc_Ctrl.md file.</a:t>
            </a:r>
          </a:p>
          <a:p>
            <a:pPr defTabSz="931774"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464E3-9F88-6AC2-11D6-124842A7CE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31774">
              <a:defRPr/>
            </a:pPr>
            <a:fld id="{33AEA074-24A7-4657-AE02-A51F68EA6AA2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31774">
                <a:defRPr/>
              </a:pPr>
              <a:t>10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87934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tag every official release using </a:t>
            </a:r>
            <a:r>
              <a:rPr lang="en-US" b="1" dirty="0"/>
              <a:t>semantic versioning</a:t>
            </a:r>
            <a:r>
              <a:rPr lang="en-US" dirty="0"/>
              <a:t>, which gives structure to how we number versions.</a:t>
            </a:r>
          </a:p>
          <a:p>
            <a:endParaRPr lang="en-US" dirty="0"/>
          </a:p>
          <a:p>
            <a:r>
              <a:rPr lang="en-US" dirty="0"/>
              <a:t>All tags follow the format v&lt;version&gt; — for example: v1.0, v2.4, and so on.</a:t>
            </a:r>
          </a:p>
          <a:p>
            <a:endParaRPr lang="en-US" dirty="0"/>
          </a:p>
          <a:p>
            <a:r>
              <a:rPr lang="en-US" dirty="0"/>
              <a:t>The version number has two parts:</a:t>
            </a:r>
          </a:p>
          <a:p>
            <a:r>
              <a:rPr lang="en-US" dirty="0"/>
              <a:t>X is the </a:t>
            </a:r>
            <a:r>
              <a:rPr lang="en-US" b="1" dirty="0"/>
              <a:t>major version</a:t>
            </a:r>
            <a:r>
              <a:rPr lang="en-US" dirty="0"/>
              <a:t>. We increase this when there are big changes.</a:t>
            </a:r>
          </a:p>
          <a:p>
            <a:r>
              <a:rPr lang="en-US" dirty="0"/>
              <a:t>Y is the </a:t>
            </a:r>
            <a:r>
              <a:rPr lang="en-US" b="1" dirty="0"/>
              <a:t>minor version</a:t>
            </a:r>
            <a:r>
              <a:rPr lang="en-US" dirty="0"/>
              <a:t>. We increase this for smaller updates like bug fixes, enhancements, or minor features.</a:t>
            </a:r>
          </a:p>
          <a:p>
            <a:endParaRPr lang="en-US" dirty="0"/>
          </a:p>
          <a:p>
            <a:r>
              <a:rPr lang="en-US" dirty="0"/>
              <a:t>When the major version (X) goes up, we reset the minor version (Y) to 0.</a:t>
            </a:r>
            <a:br>
              <a:rPr lang="en-US" dirty="0"/>
            </a:br>
            <a:r>
              <a:rPr lang="en-US" dirty="0"/>
              <a:t>For example: v1.7 → v2.0.</a:t>
            </a:r>
          </a:p>
          <a:p>
            <a:endParaRPr lang="en-US" dirty="0"/>
          </a:p>
          <a:p>
            <a:r>
              <a:rPr lang="en-US" dirty="0"/>
              <a:t>When only the minor version goes up, the major version stays the same.</a:t>
            </a:r>
            <a:br>
              <a:rPr lang="en-US" dirty="0"/>
            </a:br>
            <a:r>
              <a:rPr lang="en-US" dirty="0"/>
              <a:t>For example: v2.3 → v2.4.</a:t>
            </a:r>
          </a:p>
          <a:p>
            <a:endParaRPr lang="en-US" dirty="0"/>
          </a:p>
          <a:p>
            <a:r>
              <a:rPr lang="en-US" dirty="0"/>
              <a:t>This system helps everyone understand the </a:t>
            </a:r>
            <a:r>
              <a:rPr lang="en-US" b="1" dirty="0"/>
              <a:t>impact</a:t>
            </a:r>
            <a:r>
              <a:rPr lang="en-US" dirty="0"/>
              <a:t> of a release at a glance — whether it’s a big change or a small improvement.</a:t>
            </a:r>
          </a:p>
          <a:p>
            <a:r>
              <a:rPr lang="en-US" dirty="0"/>
              <a:t>Each production release </a:t>
            </a:r>
            <a:r>
              <a:rPr lang="en-US" b="1" dirty="0"/>
              <a:t>must</a:t>
            </a:r>
            <a:r>
              <a:rPr lang="en-US" dirty="0"/>
              <a:t> have a version tag, so we can track and reference stable milestones easily.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1290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F5220-D553-6C40-FC11-99DCDAD9AD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FEE23E-0610-E4AE-340B-B951AEBA1A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441204-2CE6-F21E-421E-B39D5888E0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eaLnBrk="1" latinLnBrk="0" hangingPunct="1"/>
            <a:r>
              <a:rPr lang="en-US" dirty="0"/>
              <a:t>Tags are only applied to </a:t>
            </a:r>
            <a:r>
              <a:rPr lang="en-US" b="1" dirty="0"/>
              <a:t>main </a:t>
            </a:r>
            <a:r>
              <a:rPr lang="en-US" dirty="0"/>
              <a:t>branch to represent a new release</a:t>
            </a:r>
          </a:p>
          <a:p>
            <a:pPr rtl="0" eaLnBrk="1" latinLnBrk="0" hangingPunct="1"/>
            <a:endParaRPr lang="en-US" dirty="0">
              <a:effectLst/>
            </a:endParaRPr>
          </a:p>
          <a:p>
            <a:r>
              <a:rPr lang="en-US" dirty="0"/>
              <a:t>We use the format v&lt;version&gt; — for example, v1.0, v1.1, v2.0.</a:t>
            </a:r>
          </a:p>
          <a:p>
            <a:endParaRPr lang="en-US" dirty="0"/>
          </a:p>
          <a:p>
            <a:r>
              <a:rPr lang="en-US" dirty="0"/>
              <a:t>All tags must be </a:t>
            </a:r>
            <a:r>
              <a:rPr lang="en-US" b="1" dirty="0"/>
              <a:t>annotated and signed</a:t>
            </a:r>
            <a:r>
              <a:rPr lang="en-US" dirty="0"/>
              <a:t>, which adds extra metadata like author, message, and a digital signature.</a:t>
            </a:r>
          </a:p>
          <a:p>
            <a:endParaRPr lang="en-US" dirty="0"/>
          </a:p>
          <a:p>
            <a:pPr defTabSz="931774"/>
            <a:r>
              <a:rPr lang="en-US" dirty="0"/>
              <a:t>Tags are created after merging a release/* or hotfix/* branch into main.</a:t>
            </a:r>
          </a:p>
          <a:p>
            <a:endParaRPr lang="en-US" dirty="0"/>
          </a:p>
          <a:p>
            <a:pPr rtl="0" eaLnBrk="1" latinLnBrk="0" hangingPunct="1"/>
            <a:endParaRPr lang="en-US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2A749D-19E0-F25D-2A59-94440E4415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2842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A62A1E-0049-8290-9EA9-9885C38CC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8C2E69-7B9D-112E-7F90-9FC13A5DEF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3AE657-DF42-D290-3A70-FE13D21F48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main is the official, stable version of the project.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It’s created automatically and should never be edited directly.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Only release or hotfix branches should be merged into it.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Each merge gets a version tag, like v1.0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Never delete main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Some older references may call it master, but we use the modern name: main."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16D5C4-A086-91B2-73EB-10D2AFDF8E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93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E6527-6EC9-07FB-3405-C2C4ED610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44B1EE-9F7C-8B5E-9AF7-B6C33B83D2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949CAD-9B3E-CC01-E4C3-0753C42CA5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Created from `main`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Used to collect finished work from `feature/*` branches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Also receives updates from `release/*` after a version is published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Serves as the prep area before official releases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Long-lived — do not delete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173E1C-795C-6216-46CF-2C3AD6D9F2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369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856266-5CCB-652C-6950-47A49DD75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5E9B95-36D9-F5A2-BF6A-C6DC1C1FE9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F87159-91D9-885D-3896-C7173B7B97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feature/* </a:t>
            </a:r>
            <a:r>
              <a:rPr lang="en-US" dirty="0">
                <a:effectLst/>
              </a:rPr>
              <a:t>branches are where you do most of your day-to-day work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You create a feature branch from </a:t>
            </a:r>
            <a:r>
              <a:rPr lang="en-US" b="1" dirty="0">
                <a:effectLst/>
              </a:rPr>
              <a:t>develop</a:t>
            </a:r>
            <a:r>
              <a:rPr lang="en-US" dirty="0">
                <a:effectLst/>
              </a:rPr>
              <a:t> when starting something new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Each feature should get its own branch with a clear name like </a:t>
            </a:r>
            <a:r>
              <a:rPr lang="en-US" b="1" dirty="0">
                <a:effectLst/>
              </a:rPr>
              <a:t>feature/login-form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Work on it locally, commit regularly, and push your changes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Once it’s complete, you merge it into </a:t>
            </a:r>
            <a:r>
              <a:rPr lang="en-US" b="1" dirty="0">
                <a:effectLst/>
              </a:rPr>
              <a:t>develop</a:t>
            </a:r>
          </a:p>
          <a:p>
            <a:endParaRPr lang="en-US" sz="260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solidFill>
                <a:schemeClr val="tx2"/>
              </a:solidFill>
              <a:latin typeface="Consolas"/>
            </a:endParaRPr>
          </a:p>
          <a:p>
            <a:r>
              <a:rPr lang="en-US" dirty="0">
                <a:effectLst/>
              </a:rPr>
              <a:t>After merging, delete the branch to keep the repo tidy — the history is still saved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We NEVER use ff – fast forward on a merge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When doing a merge in the command line, the default merge destroys history. To disable this behavior, you have to add parameter --no-ff to every merge. Something similar much be done in the GUI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09C17-AD08-4DAB-5B9B-B1ED7DF37C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9792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18E73-3A27-9E01-44C7-C88F6522C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8054DD-9DCF-6D2A-B152-B06392E948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EA5EAF-6929-6742-BAC5-A096F66ACF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hardware/* </a:t>
            </a:r>
            <a:r>
              <a:rPr lang="en-US" dirty="0">
                <a:effectLst/>
              </a:rPr>
              <a:t>branches are for testing on real devices or working through hardware-specific problems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You create them from </a:t>
            </a:r>
            <a:r>
              <a:rPr lang="en-US" b="1" dirty="0">
                <a:effectLst/>
              </a:rPr>
              <a:t>develop</a:t>
            </a:r>
            <a:r>
              <a:rPr lang="en-US" dirty="0">
                <a:effectLst/>
              </a:rPr>
              <a:t>, and name them clearly for what you’re testing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They’re great for isolating debug work or quick experiments without affecting production code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You might keep the changes or you might discard them — it depends on what you learn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If the results are useful, consider moving the changes into a proper feature branch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When the test is done, clean up the branch — the history is still saved in Git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F49AD-AA08-946D-96CD-A724BEF909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1857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E212B-AA7E-16A8-0116-B01F63193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AAB699-847A-DB34-A797-03C821BEA5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F7FAA2-89DD-541C-6EDC-78368C1266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release/* </a:t>
            </a:r>
            <a:r>
              <a:rPr lang="en-US" dirty="0">
                <a:effectLst/>
              </a:rPr>
              <a:t>branches are for finishing touches before the code is published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You create one from </a:t>
            </a:r>
            <a:r>
              <a:rPr lang="en-US" b="1" dirty="0">
                <a:effectLst/>
              </a:rPr>
              <a:t>develop</a:t>
            </a:r>
            <a:r>
              <a:rPr lang="en-US" dirty="0">
                <a:effectLst/>
              </a:rPr>
              <a:t> when you're ready to prep a new version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Each release has its own branch named by version — like </a:t>
            </a:r>
            <a:r>
              <a:rPr lang="en-US" b="1" dirty="0">
                <a:effectLst/>
              </a:rPr>
              <a:t>release/v2.3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Use this branch to clean things up: fix last-minute bugs, update version numbers, and finalize documentation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Once it’s ready, merge it into </a:t>
            </a:r>
            <a:r>
              <a:rPr lang="en-US" b="1" dirty="0">
                <a:effectLst/>
              </a:rPr>
              <a:t>main</a:t>
            </a:r>
            <a:r>
              <a:rPr lang="en-US" dirty="0">
                <a:effectLst/>
              </a:rPr>
              <a:t> — that makes it official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Then, tag the release on </a:t>
            </a:r>
            <a:r>
              <a:rPr lang="en-US" b="1" dirty="0">
                <a:effectLst/>
              </a:rPr>
              <a:t>main </a:t>
            </a:r>
            <a:r>
              <a:rPr lang="en-US" dirty="0">
                <a:effectLst/>
              </a:rPr>
              <a:t>with something like </a:t>
            </a:r>
            <a:r>
              <a:rPr lang="en-US" b="1" dirty="0">
                <a:effectLst/>
              </a:rPr>
              <a:t>v1.0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You also merge it back into </a:t>
            </a:r>
            <a:r>
              <a:rPr lang="en-US" b="1" dirty="0">
                <a:effectLst/>
              </a:rPr>
              <a:t>develop</a:t>
            </a:r>
            <a:r>
              <a:rPr lang="en-US" dirty="0">
                <a:effectLst/>
              </a:rPr>
              <a:t> to carry over any updates made during the release process 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Once both merges are done, delete the </a:t>
            </a:r>
            <a:r>
              <a:rPr lang="en-US" b="1" dirty="0">
                <a:effectLst/>
              </a:rPr>
              <a:t>release/* </a:t>
            </a:r>
            <a:r>
              <a:rPr lang="en-US" dirty="0">
                <a:effectLst/>
              </a:rPr>
              <a:t>branch to keep things organized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EBA48F-DDE9-8FA9-38E6-D71246AD67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2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b="1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 Lab Repository</a:t>
            </a:r>
            <a:r>
              <a:rPr lang="en-US" b="1" dirty="0">
                <a:solidFill>
                  <a:srgbClr val="00B0F0"/>
                </a:solidFill>
              </a:rPr>
              <a:t> - http://gitlab01.local/csavugot/GitSrcCtrl_GUI</a:t>
            </a:r>
          </a:p>
          <a:p>
            <a:pPr rtl="0" eaLnBrk="1" fontAlgn="auto" latinLnBrk="0" hangingPunct="1"/>
            <a:r>
              <a:rPr lang="en-US" dirty="0"/>
              <a:t>Repo contains all of the documentation and files for this project.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31774">
              <a:defRPr/>
            </a:pPr>
            <a:fld id="{33AEA074-24A7-4657-AE02-A51F68EA6AA2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31774">
                <a:defRPr/>
              </a:pPr>
              <a:t>2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b="1" dirty="0"/>
              <a:t>Tracks file changes over time</a:t>
            </a:r>
          </a:p>
          <a:p>
            <a:pPr defTabSz="931774">
              <a:defRPr/>
            </a:pPr>
            <a:r>
              <a:rPr lang="en-US" dirty="0"/>
              <a:t>Git keeps a record of every change made to your files — not just the latest version. That means you can see how the project evolved and who made what change, even months ago.</a:t>
            </a:r>
          </a:p>
          <a:p>
            <a:endParaRPr lang="en-US" dirty="0"/>
          </a:p>
          <a:p>
            <a:pPr defTabSz="931774">
              <a:defRPr/>
            </a:pPr>
            <a:r>
              <a:rPr lang="en-US" b="1" dirty="0"/>
              <a:t>Undo mistakes by returning to a previous version</a:t>
            </a:r>
          </a:p>
          <a:p>
            <a:pPr defTabSz="931774">
              <a:defRPr/>
            </a:pPr>
            <a:r>
              <a:rPr lang="en-US" dirty="0"/>
              <a:t>If you make a mistake or something breaks, you’re not stuck. Git lets you roll back to an earlier version.</a:t>
            </a:r>
          </a:p>
          <a:p>
            <a:endParaRPr lang="en-US" b="1" dirty="0"/>
          </a:p>
          <a:p>
            <a:pPr defTabSz="931774">
              <a:defRPr/>
            </a:pPr>
            <a:r>
              <a:rPr lang="en-US" b="1" dirty="0"/>
              <a:t>Allows multiple people work together</a:t>
            </a:r>
          </a:p>
          <a:p>
            <a:pPr defTabSz="931774">
              <a:defRPr/>
            </a:pPr>
            <a:r>
              <a:rPr lang="en-US" dirty="0"/>
              <a:t>Everyone on the team can make changes at the simultaneously. Git helps merge everyone’s contributions safely.</a:t>
            </a:r>
          </a:p>
          <a:p>
            <a:endParaRPr lang="en-US" dirty="0"/>
          </a:p>
          <a:p>
            <a:pPr defTabSz="931774">
              <a:defRPr/>
            </a:pPr>
            <a:r>
              <a:rPr lang="en-US" b="1" dirty="0"/>
              <a:t>Keeps a full project history</a:t>
            </a:r>
          </a:p>
          <a:p>
            <a:pPr defTabSz="931774">
              <a:defRPr/>
            </a:pPr>
            <a:r>
              <a:rPr lang="en-US" dirty="0"/>
              <a:t>You can see what’s been done, when, and by who. </a:t>
            </a:r>
          </a:p>
          <a:p>
            <a:pPr defTabSz="931774">
              <a:defRPr/>
            </a:pPr>
            <a:endParaRPr lang="en-US" dirty="0"/>
          </a:p>
          <a:p>
            <a:pPr defTabSz="931774">
              <a:defRPr/>
            </a:pPr>
            <a:r>
              <a:rPr lang="en-US" b="1" dirty="0"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Supports safe experimentation with branches</a:t>
            </a:r>
            <a:endParaRPr lang="en-US" b="1" dirty="0"/>
          </a:p>
          <a:p>
            <a:pPr defTabSz="931774">
              <a:defRPr/>
            </a:pPr>
            <a:r>
              <a:rPr lang="en-US" dirty="0"/>
              <a:t>Git lets you create a separate "branch" to test new features or fixes without affecting the main code. Once it's working, you can merge it back 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07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eaLnBrk="1" latinLnBrk="0" hangingPunct="1"/>
            <a:r>
              <a:rPr lang="en-US" b="1" dirty="0"/>
              <a:t>Repository (repo)</a:t>
            </a:r>
            <a:endParaRPr lang="en-US" dirty="0"/>
          </a:p>
          <a:p>
            <a:pPr rtl="0" eaLnBrk="1" latinLnBrk="0" hangingPunct="1"/>
            <a:r>
              <a:rPr lang="en-US" dirty="0"/>
              <a:t>Folder Uploaded to GitLabs containing all code for a given project. May contain any file type, so you can also store documentation here.</a:t>
            </a:r>
          </a:p>
          <a:p>
            <a:pPr rtl="0" eaLnBrk="1" latinLnBrk="0" hangingPunct="1"/>
            <a:endParaRPr lang="en-US" dirty="0">
              <a:effectLst/>
            </a:endParaRPr>
          </a:p>
          <a:p>
            <a:pPr rtl="0" eaLnBrk="1" latinLnBrk="0" hangingPunct="1"/>
            <a:r>
              <a:rPr lang="en-US" b="1" dirty="0"/>
              <a:t>Remote repo</a:t>
            </a:r>
          </a:p>
          <a:p>
            <a:pPr rtl="0" eaLnBrk="1" latinLnBrk="0" hangingPunct="1"/>
            <a:r>
              <a:rPr lang="en-US" dirty="0"/>
              <a:t>The version of a repo stored on a git server accessible via URL. Opposite of Local</a:t>
            </a:r>
          </a:p>
          <a:p>
            <a:pPr rtl="0" eaLnBrk="1" latinLnBrk="0" hangingPunct="1"/>
            <a:endParaRPr lang="en-US" dirty="0">
              <a:effectLst/>
            </a:endParaRPr>
          </a:p>
          <a:p>
            <a:pPr rtl="0" eaLnBrk="1" latinLnBrk="0" hangingPunct="1"/>
            <a:r>
              <a:rPr lang="en-US" b="1" dirty="0"/>
              <a:t>Local repo</a:t>
            </a:r>
          </a:p>
          <a:p>
            <a:pPr rtl="0" eaLnBrk="1" latinLnBrk="0" hangingPunct="1"/>
            <a:r>
              <a:rPr lang="en-US" dirty="0"/>
              <a:t>The version of a repo stored on your computer accessible via file explorer. Opposite of Remote</a:t>
            </a:r>
          </a:p>
          <a:p>
            <a:pPr rtl="0" eaLnBrk="1" latinLnBrk="0" hangingPunct="1"/>
            <a:endParaRPr lang="en-US" dirty="0">
              <a:effectLst/>
            </a:endParaRPr>
          </a:p>
          <a:p>
            <a:pPr rtl="0" eaLnBrk="1" latinLnBrk="0" hangingPunct="1"/>
            <a:r>
              <a:rPr lang="en-US" b="1" dirty="0"/>
              <a:t>Branch</a:t>
            </a:r>
          </a:p>
          <a:p>
            <a:pPr rtl="0" eaLnBrk="1" latinLnBrk="0" hangingPunct="1"/>
            <a:r>
              <a:rPr lang="en-US" dirty="0"/>
              <a:t>A separate version of your code used to develop new features or test changes without affecting the main project. Changes are merged into other branches when ready.</a:t>
            </a:r>
          </a:p>
          <a:p>
            <a:pPr rtl="0" eaLnBrk="1" latinLnBrk="0" hangingPunct="1"/>
            <a:endParaRPr lang="en-US" dirty="0"/>
          </a:p>
          <a:p>
            <a:pPr rtl="0" eaLnBrk="1" latinLnBrk="0" hangingPunct="1"/>
            <a:r>
              <a:rPr lang="en-US" b="1" dirty="0"/>
              <a:t>GUI</a:t>
            </a:r>
          </a:p>
          <a:p>
            <a:pPr rtl="0" eaLnBrk="1" latinLnBrk="0" hangingPunct="1"/>
            <a:r>
              <a:rPr lang="en-US" dirty="0"/>
              <a:t>Graphical User Interface. The opposite of a command line interface. Think buttons and icons instead of typing commands into a terminal.</a:t>
            </a:r>
            <a:endParaRPr lang="en-US" dirty="0">
              <a:effectLst/>
            </a:endParaRPr>
          </a:p>
          <a:p>
            <a:endParaRPr lang="en-US" dirty="0"/>
          </a:p>
          <a:p>
            <a:r>
              <a:rPr lang="en-US" b="1" dirty="0"/>
              <a:t>Tag</a:t>
            </a:r>
            <a:r>
              <a:rPr lang="en-US" dirty="0"/>
              <a:t> </a:t>
            </a:r>
          </a:p>
          <a:p>
            <a:r>
              <a:rPr lang="en-US" dirty="0"/>
              <a:t>A snapshot used to mark official versions of the code (e.g., v1.0). Used to label production releases.</a:t>
            </a:r>
          </a:p>
          <a:p>
            <a:endParaRPr lang="en-US" dirty="0"/>
          </a:p>
          <a:p>
            <a:r>
              <a:rPr lang="en-US" b="1" dirty="0"/>
              <a:t>Commit Message</a:t>
            </a:r>
          </a:p>
          <a:p>
            <a:r>
              <a:rPr lang="en-US" dirty="0"/>
              <a:t>A short description you write when saving changes (a “commit”). It explains what you did and helps others understand your work.</a:t>
            </a:r>
          </a:p>
          <a:p>
            <a:endParaRPr lang="en-US" dirty="0"/>
          </a:p>
          <a:p>
            <a:pPr defTabSz="931774">
              <a:defRPr/>
            </a:pPr>
            <a:r>
              <a:rPr lang="en-US" b="1" dirty="0"/>
              <a:t>Commit Hash</a:t>
            </a:r>
          </a:p>
          <a:p>
            <a:pPr defTabSz="931774">
              <a:defRPr/>
            </a:pPr>
            <a:r>
              <a:rPr lang="en-US" dirty="0"/>
              <a:t>A unique ID automatically assigned to each commit. Used to track or refer to specific changes.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829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Stage (add)</a:t>
            </a:r>
            <a:endParaRPr lang="en-US" dirty="0"/>
          </a:p>
          <a:p>
            <a:r>
              <a:rPr lang="en-US" dirty="0"/>
              <a:t>Marks files to be included in your next commit. Like packing items into a box before sealing it.</a:t>
            </a:r>
          </a:p>
          <a:p>
            <a:endParaRPr lang="en-US" dirty="0"/>
          </a:p>
          <a:p>
            <a:r>
              <a:rPr lang="en-US" b="1" dirty="0"/>
              <a:t>Commit</a:t>
            </a:r>
          </a:p>
          <a:p>
            <a:r>
              <a:rPr lang="en-US" dirty="0"/>
              <a:t>Saves a snapshot of staged changes to your local repo with a short message explaining what changed.</a:t>
            </a:r>
          </a:p>
          <a:p>
            <a:endParaRPr lang="en-US" dirty="0"/>
          </a:p>
          <a:p>
            <a:r>
              <a:rPr lang="en-US" b="1" dirty="0"/>
              <a:t>Push</a:t>
            </a:r>
            <a:r>
              <a:rPr lang="en-US" dirty="0"/>
              <a:t> </a:t>
            </a:r>
          </a:p>
          <a:p>
            <a:r>
              <a:rPr lang="en-US" dirty="0"/>
              <a:t>Sends your commits from the local repo to the remote repo so others can see them.</a:t>
            </a:r>
          </a:p>
          <a:p>
            <a:endParaRPr lang="en-US" dirty="0"/>
          </a:p>
          <a:p>
            <a:r>
              <a:rPr lang="en-US" b="1" dirty="0"/>
              <a:t>Pull</a:t>
            </a:r>
          </a:p>
          <a:p>
            <a:r>
              <a:rPr lang="en-US" dirty="0"/>
              <a:t>Gets the latest changes from the remote repo and merges them into your local repo.</a:t>
            </a:r>
          </a:p>
          <a:p>
            <a:endParaRPr lang="en-US" dirty="0"/>
          </a:p>
          <a:p>
            <a:r>
              <a:rPr lang="en-US" b="1" dirty="0"/>
              <a:t>Fetch</a:t>
            </a:r>
          </a:p>
          <a:p>
            <a:r>
              <a:rPr lang="en-US" dirty="0"/>
              <a:t>Downloads the latest changes from the remote repo, but does not apply them to your local branch yet.</a:t>
            </a:r>
          </a:p>
          <a:p>
            <a:endParaRPr lang="en-US" dirty="0"/>
          </a:p>
          <a:p>
            <a:r>
              <a:rPr lang="en-US" b="1" dirty="0"/>
              <a:t>Checkout</a:t>
            </a:r>
            <a:endParaRPr lang="en-US" dirty="0"/>
          </a:p>
          <a:p>
            <a:r>
              <a:rPr lang="en-US" dirty="0"/>
              <a:t>Switches your current branch or file version. Think of it like changing which version of the project you're looking at or editing.</a:t>
            </a:r>
          </a:p>
          <a:p>
            <a:pPr rtl="0" eaLnBrk="1" latinLnBrk="0" hangingPunct="1"/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271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Overview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Application Overview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Git Terminology (Extended)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Application Installation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Application Configuration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Intro to GitLabs/Git Extensions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General Git GUI Commands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AEGIS Development Workflow</a:t>
            </a:r>
          </a:p>
          <a:p>
            <a:endParaRPr lang="en-US" dirty="0"/>
          </a:p>
          <a:p>
            <a:r>
              <a:rPr lang="en-US" b="1" dirty="0"/>
              <a:t>Document Specifications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Documentation is ~90 Pages Long. 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Can be viewed as a PDF, or as Markdown within GitLab or VS Code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/>
              <a:t>Stored on GitLab to be Downloaded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This is a living document. Its not finished yet. As you use it, make notes of things that are missing or suggested edits.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991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9D9F0-8107-8074-AC44-005A144B9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B4B07B-4B39-EF61-CA82-C16D981A25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5F3380-B479-82E0-A81F-4CBC4C22D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recommended way to update the remote repository.</a:t>
            </a:r>
          </a:p>
          <a:p>
            <a:endParaRPr lang="en-US" dirty="0"/>
          </a:p>
          <a:p>
            <a:r>
              <a:rPr lang="en-US" dirty="0"/>
              <a:t>First, open Git Extensions. On the top ribbon, click the purple Commit button to begin.</a:t>
            </a:r>
          </a:p>
          <a:p>
            <a:endParaRPr lang="en-US" dirty="0"/>
          </a:p>
          <a:p>
            <a:r>
              <a:rPr lang="en-US" dirty="0"/>
              <a:t>You'll see a list of modified files. Click the purple multi-down-arrow icon to stage all of them for commit.</a:t>
            </a:r>
          </a:p>
          <a:p>
            <a:endParaRPr lang="en-US" dirty="0"/>
          </a:p>
          <a:p>
            <a:r>
              <a:rPr lang="en-US" dirty="0"/>
              <a:t>In the message box, write a short, clear description of what you changed. This is your commit message.</a:t>
            </a:r>
          </a:p>
          <a:p>
            <a:endParaRPr lang="en-US" dirty="0"/>
          </a:p>
          <a:p>
            <a:r>
              <a:rPr lang="en-US" dirty="0"/>
              <a:t>Finally, click Commit &amp; push to save your changes locally and send them to the remote repository on GitLab.</a:t>
            </a:r>
          </a:p>
          <a:p>
            <a:endParaRPr lang="en-US" dirty="0"/>
          </a:p>
          <a:p>
            <a:r>
              <a:rPr lang="en-US" dirty="0"/>
              <a:t>Once pushed, others on your team will be able to see and pull your updates.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0F28A6-9CA9-2C50-EEBA-EFA01B4FAE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073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use many different branches for development</a:t>
            </a:r>
          </a:p>
          <a:p>
            <a:endParaRPr lang="en-US" dirty="0"/>
          </a:p>
          <a:p>
            <a:r>
              <a:rPr lang="en-US" dirty="0"/>
              <a:t>Do NOT do a default merge, as this will destroy the branch history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429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1C21C-43BA-F8D4-26F4-2072D9913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9A964B-6F43-7A80-ABF8-95B8F2969D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0CF1FE-9F40-8855-BD69-23BC497556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reviewing someone else’s work, it’s important to know </a:t>
            </a:r>
            <a:r>
              <a:rPr lang="en-US" b="1" dirty="0"/>
              <a:t>which repository</a:t>
            </a:r>
            <a:r>
              <a:rPr lang="en-US" dirty="0"/>
              <a:t> and </a:t>
            </a:r>
            <a:r>
              <a:rPr lang="en-US" b="1" dirty="0"/>
              <a:t>which branch</a:t>
            </a:r>
            <a:r>
              <a:rPr lang="en-US" dirty="0"/>
              <a:t> they’re working in.</a:t>
            </a:r>
          </a:p>
          <a:p>
            <a:endParaRPr lang="en-US" dirty="0"/>
          </a:p>
          <a:p>
            <a:r>
              <a:rPr lang="en-US" dirty="0"/>
              <a:t>Most development happens in feature or hardware branches — not in main — so you may not see changes unless you're on the right branch.</a:t>
            </a:r>
          </a:p>
          <a:p>
            <a:r>
              <a:rPr lang="en-US" dirty="0"/>
              <a:t>In GitLab, you can switch branches using the dropdown near the file view.</a:t>
            </a:r>
          </a:p>
          <a:p>
            <a:br>
              <a:rPr lang="en-US" dirty="0"/>
            </a:br>
            <a:r>
              <a:rPr lang="en-US" dirty="0"/>
              <a:t>Just click the dropdown and select the branch you want to look at.</a:t>
            </a:r>
          </a:p>
          <a:p>
            <a:endParaRPr lang="en-US" dirty="0"/>
          </a:p>
          <a:p>
            <a:r>
              <a:rPr lang="en-US" dirty="0"/>
              <a:t>Always double-check that you're viewing the </a:t>
            </a:r>
            <a:r>
              <a:rPr lang="en-US" b="1" dirty="0"/>
              <a:t>correct branch</a:t>
            </a:r>
            <a:r>
              <a:rPr lang="en-US" dirty="0"/>
              <a:t> before reviewing code, especially during active development.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CDF0C-C7A1-D4B0-2F04-D0943C500B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907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7/17/2025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hyperlink" Target="http://gitlab01.local/csavugot/GitSrcCtrl_GUI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7227" y="1673523"/>
            <a:ext cx="3610547" cy="200236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AEGIS Git GUI Source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/>
              <a:t>Connor Savugot</a:t>
            </a:r>
          </a:p>
          <a:p>
            <a:pPr algn="l"/>
            <a:r>
              <a:rPr lang="en-US" dirty="0"/>
              <a:t>Summer 2025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EDF96-F20C-8E11-44C2-E19CAAFE4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F40893-83A2-C126-17BB-92B2B7F1E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B1F212-068B-04A3-838D-A25BBBBFD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  <a:effectLst/>
              </a:rPr>
              <a:t>AEGIS Development Workflow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693A052-F08A-EA0A-0BBB-D7C195980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6742" y="2078182"/>
            <a:ext cx="5237331" cy="3713018"/>
          </a:xfrm>
        </p:spPr>
        <p:txBody>
          <a:bodyPr anchor="t">
            <a:normAutofit/>
          </a:bodyPr>
          <a:lstStyle/>
          <a:p>
            <a:pPr indent="-305435"/>
            <a:r>
              <a:rPr lang="en-US" sz="2800" b="1" dirty="0">
                <a:effectLst/>
              </a:rPr>
              <a:t>Git Flow Branch Summary</a:t>
            </a:r>
            <a:endParaRPr lang="en-US" sz="2800" b="1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/>
            </a:endParaRPr>
          </a:p>
          <a:p>
            <a:pPr indent="-305435"/>
            <a:r>
              <a:rPr lang="en-US" sz="2800" b="1" dirty="0">
                <a:effectLst/>
              </a:rPr>
              <a:t>Branch Naming Conventions</a:t>
            </a:r>
            <a:endParaRPr lang="en-US" sz="2800" b="1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/>
            </a:endParaRPr>
          </a:p>
          <a:p>
            <a:pPr indent="-305435"/>
            <a:r>
              <a:rPr lang="en-US" sz="2800" b="1" dirty="0">
                <a:effectLst/>
              </a:rPr>
              <a:t>Versioning Convention</a:t>
            </a:r>
            <a:endParaRPr lang="en-US" sz="2800" b="1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/>
            </a:endParaRPr>
          </a:p>
          <a:p>
            <a:pPr indent="-305435"/>
            <a:r>
              <a:rPr lang="en-US" sz="2800" b="1" dirty="0">
                <a:effectLst/>
              </a:rPr>
              <a:t>Tagging Convention</a:t>
            </a:r>
            <a:endParaRPr lang="en-US" sz="2800" b="1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/>
            </a:endParaRPr>
          </a:p>
          <a:p>
            <a:pPr indent="-305435"/>
            <a:r>
              <a:rPr lang="en-US" sz="2800" b="1" dirty="0">
                <a:effectLst/>
              </a:rPr>
              <a:t>Individual Branch Details</a:t>
            </a:r>
            <a:endParaRPr lang="en-US" sz="2800" b="1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92188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88055-AE93-D3C5-864D-210F376E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 Convention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098B7-7ACA-D3F0-B73C-121F500787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6268401" cy="3622671"/>
          </a:xfrm>
        </p:spPr>
        <p:txBody>
          <a:bodyPr>
            <a:normAutofit/>
          </a:bodyPr>
          <a:lstStyle/>
          <a:p>
            <a:r>
              <a:rPr lang="en-US" dirty="0"/>
              <a:t>We use semantic versioning: v&lt;version&gt;</a:t>
            </a:r>
          </a:p>
          <a:p>
            <a:r>
              <a:rPr lang="en-US" dirty="0"/>
              <a:t>Format: </a:t>
            </a:r>
            <a:r>
              <a:rPr lang="en-US" dirty="0" err="1"/>
              <a:t>vX.Y</a:t>
            </a:r>
            <a:r>
              <a:rPr lang="en-US" dirty="0"/>
              <a:t> (e.g., v1.0, v2.4)</a:t>
            </a:r>
          </a:p>
          <a:p>
            <a:r>
              <a:rPr lang="en-US" dirty="0"/>
              <a:t>X = major version (major changes, major new features)</a:t>
            </a:r>
          </a:p>
          <a:p>
            <a:r>
              <a:rPr lang="en-US" dirty="0"/>
              <a:t>Y = minor version (hotfixes fixes, improvements, minor features)</a:t>
            </a:r>
          </a:p>
          <a:p>
            <a:r>
              <a:rPr lang="en-US" dirty="0"/>
              <a:t>Each release must be tagged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61FA67-C545-ED07-21B2-F48FB18E52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14211" y="2076451"/>
            <a:ext cx="3553346" cy="362267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Major Version Released:</a:t>
            </a:r>
          </a:p>
          <a:p>
            <a:pPr lvl="1"/>
            <a:r>
              <a:rPr lang="en-US" sz="2300" dirty="0"/>
              <a:t>v1.7 → v2.0</a:t>
            </a:r>
            <a:endParaRPr lang="en-US" dirty="0"/>
          </a:p>
          <a:p>
            <a:endParaRPr lang="en-US" dirty="0"/>
          </a:p>
          <a:p>
            <a:r>
              <a:rPr lang="en-US" dirty="0"/>
              <a:t>Minor Version Released:</a:t>
            </a:r>
          </a:p>
          <a:p>
            <a:pPr lvl="1"/>
            <a:r>
              <a:rPr lang="en-US" sz="2300" dirty="0"/>
              <a:t>v2.3 → v2.4</a:t>
            </a:r>
          </a:p>
        </p:txBody>
      </p:sp>
    </p:spTree>
    <p:extLst>
      <p:ext uri="{BB962C8B-B14F-4D97-AF65-F5344CB8AC3E}">
        <p14:creationId xmlns:p14="http://schemas.microsoft.com/office/powerpoint/2010/main" val="3273011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E6866-80C8-5C69-3DC9-E87F6907D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253F4-C00F-AA99-46FB-7C7F0A884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Tagging Convention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302C2-2309-C825-06AF-7F444D2390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6" y="2076450"/>
            <a:ext cx="5448706" cy="36226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Tags mark official releases (e.g., </a:t>
            </a:r>
            <a:r>
              <a:rPr lang="en-US" dirty="0">
                <a:latin typeface="Consolas" panose="020B0609020204030204" pitchFamily="49" charset="0"/>
              </a:rPr>
              <a:t>v1.0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v2.4</a:t>
            </a:r>
            <a:r>
              <a:rPr lang="en-US" dirty="0"/>
              <a:t>)</a:t>
            </a:r>
          </a:p>
          <a:p>
            <a:r>
              <a:rPr lang="en-US" dirty="0"/>
              <a:t>Tags are created after merging into </a:t>
            </a:r>
            <a:r>
              <a:rPr lang="en-US" dirty="0">
                <a:latin typeface="Consolas" panose="020B0609020204030204" pitchFamily="49" charset="0"/>
              </a:rPr>
              <a:t>main</a:t>
            </a:r>
          </a:p>
          <a:p>
            <a:r>
              <a:rPr lang="en-US" dirty="0"/>
              <a:t>Use signed, annotated tags for traceability</a:t>
            </a:r>
          </a:p>
          <a:p>
            <a:r>
              <a:rPr lang="en-US" dirty="0"/>
              <a:t>Format: </a:t>
            </a:r>
            <a:r>
              <a:rPr lang="en-US" dirty="0">
                <a:latin typeface="Consolas" panose="020B0609020204030204" pitchFamily="49" charset="0"/>
              </a:rPr>
              <a:t>v&lt;version&gt; </a:t>
            </a:r>
            <a:r>
              <a:rPr lang="en-US" dirty="0"/>
              <a:t>(matches release or hotfix branch name)</a:t>
            </a:r>
          </a:p>
          <a:p>
            <a:r>
              <a:rPr lang="en-US" dirty="0"/>
              <a:t>Used in both </a:t>
            </a:r>
            <a:r>
              <a:rPr lang="en-US" dirty="0">
                <a:latin typeface="Consolas" panose="020B0609020204030204" pitchFamily="49" charset="0"/>
              </a:rPr>
              <a:t>release/* </a:t>
            </a:r>
            <a:r>
              <a:rPr lang="en-US" dirty="0"/>
              <a:t>and </a:t>
            </a:r>
            <a:r>
              <a:rPr lang="en-US" dirty="0">
                <a:latin typeface="Consolas" panose="020B0609020204030204" pitchFamily="49" charset="0"/>
              </a:rPr>
              <a:t>hotfix/* </a:t>
            </a:r>
            <a:r>
              <a:rPr lang="en-US" dirty="0"/>
              <a:t>branches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2EFCA9-1D3C-3169-4424-24F80AD86D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28755" y="2388465"/>
            <a:ext cx="5271334" cy="273263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837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7AA06-0005-DDE2-8336-F2DC42DC4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654DB-80B6-790B-A2D6-D75A05F3F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909" y="1892300"/>
            <a:ext cx="7343127" cy="3832221"/>
          </a:xfrm>
        </p:spPr>
        <p:txBody>
          <a:bodyPr>
            <a:noAutofit/>
          </a:bodyPr>
          <a:lstStyle/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Default branch for finalized code</a:t>
            </a:r>
            <a:endParaRPr lang="en-US" sz="260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/>
            </a:endParaRP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Created automatically when repo is initialized</a:t>
            </a:r>
            <a:endParaRPr lang="en-US" dirty="0"/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Only updated via merges from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release/*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 or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hotfix/*</a:t>
            </a:r>
            <a:endParaRPr lang="en-US" dirty="0"/>
          </a:p>
          <a:p>
            <a:pPr indent="-305435"/>
            <a:r>
              <a:rPr lang="en-US" sz="2600" b="1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Never commit directly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 to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main</a:t>
            </a:r>
            <a:endParaRPr lang="en-US" dirty="0"/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Tag each merge with a release version (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v1.0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, etc.)</a:t>
            </a:r>
            <a:endParaRPr lang="en-US" dirty="0"/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Do not delete this branch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5A6BEC-0F43-D4DA-7015-7BAD56AB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Branch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985AC9E-C5B0-5908-B306-4BDC865214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14580" y="1720850"/>
            <a:ext cx="3249439" cy="45624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9971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A1AAE-D11C-0A22-9BD0-457AEF9BD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66D1-270F-A437-4085-89574F6651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909" y="1892300"/>
            <a:ext cx="7343127" cy="3832221"/>
          </a:xfrm>
        </p:spPr>
        <p:txBody>
          <a:bodyPr>
            <a:noAutofit/>
          </a:bodyPr>
          <a:lstStyle/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Created from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main</a:t>
            </a:r>
            <a:endParaRPr lang="en-US" sz="260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/>
              <a:ea typeface="+mn-lt"/>
              <a:cs typeface="+mn-lt"/>
            </a:endParaRP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Used to collect finished work from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feature/*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branches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Also receives updates from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release/*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 after a version is published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Serves as the prep area before official releases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Long-lived — do not delete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E95BD-0B0D-AA8F-1D58-D1A629E9C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 Branch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3E72F3B-35E7-4652-05B3-0F149C7D1C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14580" y="1720850"/>
            <a:ext cx="3249439" cy="45624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1630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545D60-67D2-6813-53ED-8E0ABC799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BC55B-112B-0549-BA8A-A1FED6340A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909" y="1892300"/>
            <a:ext cx="7343127" cy="3832221"/>
          </a:xfrm>
        </p:spPr>
        <p:txBody>
          <a:bodyPr>
            <a:noAutofit/>
          </a:bodyPr>
          <a:lstStyle/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Created from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develop</a:t>
            </a:r>
            <a:endParaRPr lang="en-US" sz="260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/>
              <a:ea typeface="+mn-lt"/>
              <a:cs typeface="+mn-lt"/>
            </a:endParaRP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Used for building new features or testing ideas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Each feature gets its own branch (e.g.,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feature/export-csv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)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Merged back into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/>
              </a:rPr>
              <a:t>develop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 when finished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Delete the branch after merging to keep things clean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BDA683-2299-524E-6AE6-00AE787AF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Branch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54E3830-49BC-EE5B-1E4C-52E64B8FC7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14580" y="1720850"/>
            <a:ext cx="3249439" cy="45624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5794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BA19E-9020-C037-98EB-B62376E54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8F22C-A0F8-7B89-D42F-2C5A41F666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909" y="1892300"/>
            <a:ext cx="7343127" cy="3832221"/>
          </a:xfrm>
        </p:spPr>
        <p:txBody>
          <a:bodyPr>
            <a:noAutofit/>
          </a:bodyPr>
          <a:lstStyle/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Created from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 panose="020B0609020204030204" pitchFamily="49" charset="0"/>
                <a:ea typeface="+mn-lt"/>
                <a:cs typeface="+mn-lt"/>
              </a:rPr>
              <a:t>develop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 for hardware-specific testing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Named based on the test (e.g.,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 panose="020B0609020204030204" pitchFamily="49" charset="0"/>
                <a:ea typeface="+mn-lt"/>
                <a:cs typeface="+mn-lt"/>
              </a:rPr>
              <a:t>hardware/</a:t>
            </a:r>
            <a:r>
              <a:rPr lang="en-US" sz="260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 panose="020B0609020204030204" pitchFamily="49" charset="0"/>
                <a:ea typeface="+mn-lt"/>
                <a:cs typeface="+mn-lt"/>
              </a:rPr>
              <a:t>adc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 panose="020B0609020204030204" pitchFamily="49" charset="0"/>
                <a:ea typeface="+mn-lt"/>
                <a:cs typeface="+mn-lt"/>
              </a:rPr>
              <a:t>-test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)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Used for experiments, validation, or debugging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May or may not be merged into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 panose="020B0609020204030204" pitchFamily="49" charset="0"/>
                <a:ea typeface="+mn-lt"/>
                <a:cs typeface="+mn-lt"/>
              </a:rPr>
              <a:t>develop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Delete after testing is done or changes are ported elsewhere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669478-68BC-122E-8C56-A46859017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Branch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5F54236-7DE3-78E9-52F6-31A7B983A5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14580" y="1720850"/>
            <a:ext cx="3249439" cy="45624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9231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40D87-7903-8480-BB96-F9768C364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E8BF6-8BE3-715C-F850-FCE8B3D4E5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909" y="1892300"/>
            <a:ext cx="7343127" cy="3832221"/>
          </a:xfrm>
        </p:spPr>
        <p:txBody>
          <a:bodyPr>
            <a:noAutofit/>
          </a:bodyPr>
          <a:lstStyle/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Created from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 panose="020B0609020204030204" pitchFamily="49" charset="0"/>
                <a:ea typeface="+mn-lt"/>
                <a:cs typeface="+mn-lt"/>
              </a:rPr>
              <a:t>develop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 when code is ready to release  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Each version gets its own branch (e.g.,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 panose="020B0609020204030204" pitchFamily="49" charset="0"/>
                <a:ea typeface="+mn-lt"/>
                <a:cs typeface="+mn-lt"/>
              </a:rPr>
              <a:t>release/v1.0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)  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Used to finalize version numbers, docs, and bug fixes  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Merged into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 panose="020B0609020204030204" pitchFamily="49" charset="0"/>
                <a:ea typeface="+mn-lt"/>
                <a:cs typeface="+mn-lt"/>
              </a:rPr>
              <a:t>main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 and tagged with a version  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Also merged back into 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latin typeface="Consolas" panose="020B0609020204030204" pitchFamily="49" charset="0"/>
                <a:ea typeface="+mn-lt"/>
                <a:cs typeface="+mn-lt"/>
              </a:rPr>
              <a:t>develop</a:t>
            </a:r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  </a:t>
            </a:r>
          </a:p>
          <a:p>
            <a:pPr indent="-305435"/>
            <a:r>
              <a:rPr lang="en-US" sz="26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/>
                <a:ea typeface="+mn-lt"/>
                <a:cs typeface="+mn-lt"/>
              </a:rPr>
              <a:t>Deleted after release is complete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BEFA8D-AB33-409F-9541-B669798F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Release Branch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7422978-5974-5FED-AABB-0B82A42485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14580" y="1720850"/>
            <a:ext cx="3249439" cy="45624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7940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lvl="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4000" b="1" dirty="0">
                <a:solidFill>
                  <a:schemeClr val="tx1"/>
                </a:solidFill>
                <a:effectLst/>
              </a:rPr>
              <a:t>Overview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6945" y="2078182"/>
            <a:ext cx="5417128" cy="3713018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effectLst/>
              </a:rPr>
              <a:t>Purpose of using Git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</a:rPr>
              <a:t>Basic Terminology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</a:rPr>
              <a:t>Markdown/PDF Overview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</a:rPr>
              <a:t>AEGIS Development Workflow</a:t>
            </a:r>
          </a:p>
          <a:p>
            <a:endParaRPr lang="en-US" sz="2800" dirty="0">
              <a:solidFill>
                <a:schemeClr val="tx1"/>
              </a:solidFill>
              <a:effectLst/>
            </a:endParaRPr>
          </a:p>
          <a:p>
            <a:r>
              <a:rPr lang="en-US" sz="2800" dirty="0">
                <a:solidFill>
                  <a:srgbClr val="00B0F0"/>
                </a:solidFill>
                <a:effectLst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 Lab Repository</a:t>
            </a:r>
            <a:endParaRPr lang="en-US" sz="2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F2D2F-102A-4011-7596-F8587E6FC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9CE01-6ADF-E282-20DD-BB8758C04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909" y="1866900"/>
            <a:ext cx="5015346" cy="4215245"/>
          </a:xfrm>
        </p:spPr>
        <p:txBody>
          <a:bodyPr>
            <a:normAutofit/>
          </a:bodyPr>
          <a:lstStyle/>
          <a:p>
            <a:r>
              <a:rPr lang="en-US" sz="2600" dirty="0"/>
              <a:t>Tracks file changes over time</a:t>
            </a:r>
          </a:p>
          <a:p>
            <a:r>
              <a:rPr lang="en-US" sz="2600" dirty="0"/>
              <a:t>Undo mistakes by returning to a previous version</a:t>
            </a:r>
          </a:p>
          <a:p>
            <a:r>
              <a:rPr lang="en-US" sz="2600" dirty="0"/>
              <a:t>Allows multiple people work together</a:t>
            </a:r>
          </a:p>
          <a:p>
            <a:r>
              <a:rPr lang="en-US" sz="2600" dirty="0"/>
              <a:t>Keeps a full project history</a:t>
            </a:r>
          </a:p>
          <a:p>
            <a:r>
              <a:rPr lang="en-US" sz="2600" dirty="0"/>
              <a:t>Supports safe experimentation with branches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410C13-9C0F-D95E-8865-5F83367B06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4799"/>
          <a:stretch>
            <a:fillRect/>
          </a:stretch>
        </p:blipFill>
        <p:spPr>
          <a:xfrm>
            <a:off x="5843627" y="2121749"/>
            <a:ext cx="6043573" cy="353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44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812B2-C1AF-592C-C92A-FC2A710260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909" y="1896088"/>
            <a:ext cx="5285727" cy="3832221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Repository (Repo)</a:t>
            </a:r>
          </a:p>
          <a:p>
            <a:r>
              <a:rPr lang="en-US" sz="2800" dirty="0"/>
              <a:t>Remote</a:t>
            </a:r>
          </a:p>
          <a:p>
            <a:r>
              <a:rPr lang="en-US" sz="2800" dirty="0"/>
              <a:t>Local</a:t>
            </a:r>
          </a:p>
          <a:p>
            <a:r>
              <a:rPr lang="en-US" sz="2800" dirty="0"/>
              <a:t>Branch</a:t>
            </a:r>
          </a:p>
          <a:p>
            <a:r>
              <a:rPr lang="en-US" sz="2800" dirty="0"/>
              <a:t>GUI</a:t>
            </a:r>
          </a:p>
          <a:p>
            <a:r>
              <a:rPr lang="en-US" sz="2800" dirty="0">
                <a:effectLst/>
              </a:rPr>
              <a:t>Tag</a:t>
            </a:r>
          </a:p>
          <a:p>
            <a:r>
              <a:rPr lang="en-US" sz="2800" dirty="0">
                <a:effectLst/>
              </a:rPr>
              <a:t>Commit Message</a:t>
            </a:r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5B39FE-CE94-B5A0-25E6-D32E4ECCF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Git Terminology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A98994E-6490-F6D9-52A8-3609988CCF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02727" y="1974523"/>
            <a:ext cx="6973166" cy="3826524"/>
          </a:xfrm>
        </p:spPr>
      </p:pic>
    </p:spTree>
    <p:extLst>
      <p:ext uri="{BB962C8B-B14F-4D97-AF65-F5344CB8AC3E}">
        <p14:creationId xmlns:p14="http://schemas.microsoft.com/office/powerpoint/2010/main" val="955225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D5A19-2B21-75CD-1AB6-375DB44FD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CEC1D-EC48-7EB9-1768-0AFEBC8786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909" y="1866900"/>
            <a:ext cx="5285727" cy="3832221"/>
          </a:xfrm>
        </p:spPr>
        <p:txBody>
          <a:bodyPr>
            <a:noAutofit/>
          </a:bodyPr>
          <a:lstStyle/>
          <a:p>
            <a:r>
              <a:rPr lang="en-US" sz="2600" dirty="0">
                <a:effectLst/>
              </a:rPr>
              <a:t>Stage (add)</a:t>
            </a:r>
          </a:p>
          <a:p>
            <a:r>
              <a:rPr lang="en-US" sz="2600" dirty="0">
                <a:effectLst/>
              </a:rPr>
              <a:t>Commit</a:t>
            </a:r>
          </a:p>
          <a:p>
            <a:r>
              <a:rPr lang="en-US" sz="2600" dirty="0">
                <a:effectLst/>
              </a:rPr>
              <a:t>Push</a:t>
            </a:r>
          </a:p>
          <a:p>
            <a:r>
              <a:rPr lang="en-US" sz="2600" dirty="0">
                <a:effectLst/>
              </a:rPr>
              <a:t>Pull</a:t>
            </a:r>
          </a:p>
          <a:p>
            <a:r>
              <a:rPr lang="en-US" sz="2600" dirty="0">
                <a:effectLst/>
              </a:rPr>
              <a:t>Fetch</a:t>
            </a:r>
          </a:p>
          <a:p>
            <a:r>
              <a:rPr lang="en-US" sz="2600" dirty="0"/>
              <a:t>Checkout</a:t>
            </a:r>
            <a:endParaRPr lang="en-US" sz="2600" dirty="0">
              <a:effectLst/>
            </a:endParaRPr>
          </a:p>
          <a:p>
            <a:endParaRPr lang="en-US" sz="2600" dirty="0">
              <a:effectLst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B5A8FC-B9B3-D424-3CB4-74749D7C2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Git Actions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CBECBEB-BADE-F52C-5AAA-2B94E28F8E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/>
        </p:blipFill>
        <p:spPr>
          <a:xfrm>
            <a:off x="4502727" y="1974523"/>
            <a:ext cx="6973166" cy="3826524"/>
          </a:xfrm>
        </p:spPr>
      </p:pic>
    </p:spTree>
    <p:extLst>
      <p:ext uri="{BB962C8B-B14F-4D97-AF65-F5344CB8AC3E}">
        <p14:creationId xmlns:p14="http://schemas.microsoft.com/office/powerpoint/2010/main" val="4013188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55F8B-1832-BFD8-C731-B0026BAAE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effectLst/>
              </a:rPr>
              <a:t>GitSrcCtrl_GUI.PDF Overview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06D8A9-7B42-2759-95C5-F44241BA1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1866900"/>
            <a:ext cx="6120347" cy="420441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677A53-E27E-1E4A-74F1-813FC2B49CA2}"/>
              </a:ext>
            </a:extLst>
          </p:cNvPr>
          <p:cNvSpPr txBox="1">
            <a:spLocks/>
          </p:cNvSpPr>
          <p:nvPr/>
        </p:nvSpPr>
        <p:spPr>
          <a:xfrm>
            <a:off x="484909" y="1866900"/>
            <a:ext cx="5285727" cy="383222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Application Overview</a:t>
            </a:r>
          </a:p>
          <a:p>
            <a:r>
              <a:rPr lang="en-US" sz="2600" dirty="0"/>
              <a:t>Git Terminology (Extended)</a:t>
            </a:r>
          </a:p>
          <a:p>
            <a:r>
              <a:rPr lang="en-US" sz="2600" dirty="0"/>
              <a:t>Application Installation</a:t>
            </a:r>
          </a:p>
          <a:p>
            <a:r>
              <a:rPr lang="en-US" sz="2600" dirty="0"/>
              <a:t>Application Configuration</a:t>
            </a:r>
          </a:p>
          <a:p>
            <a:r>
              <a:rPr lang="en-US" sz="2600" dirty="0"/>
              <a:t>Intro to GitLabs/Git Extensions</a:t>
            </a:r>
          </a:p>
          <a:p>
            <a:r>
              <a:rPr lang="en-US" sz="2600" dirty="0"/>
              <a:t>General Git GUI Commands</a:t>
            </a:r>
          </a:p>
          <a:p>
            <a:r>
              <a:rPr lang="en-US" sz="2600" dirty="0"/>
              <a:t>AEGIS Development Workflow</a:t>
            </a:r>
          </a:p>
        </p:txBody>
      </p:sp>
    </p:spTree>
    <p:extLst>
      <p:ext uri="{BB962C8B-B14F-4D97-AF65-F5344CB8AC3E}">
        <p14:creationId xmlns:p14="http://schemas.microsoft.com/office/powerpoint/2010/main" val="3100491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44C6-AA91-EA8B-5D16-F55BC3E50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1D1B-45C1-80DD-DEA2-C73DFD32A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effectLst/>
              </a:rPr>
              <a:t>Commit Files to Remote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D8B00F-FE42-29AE-EB7C-ACD85F54BF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37983" y="1866900"/>
            <a:ext cx="5721980" cy="420441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E18466-C2AB-5208-C482-FD6211D1580C}"/>
              </a:ext>
            </a:extLst>
          </p:cNvPr>
          <p:cNvSpPr txBox="1">
            <a:spLocks/>
          </p:cNvSpPr>
          <p:nvPr/>
        </p:nvSpPr>
        <p:spPr>
          <a:xfrm>
            <a:off x="484909" y="1866900"/>
            <a:ext cx="5285727" cy="383222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Open Git Extensions and click the Commit button</a:t>
            </a:r>
          </a:p>
          <a:p>
            <a:r>
              <a:rPr lang="en-US" sz="2600" dirty="0"/>
              <a:t>Stage all changes using the arrow icon</a:t>
            </a:r>
          </a:p>
          <a:p>
            <a:r>
              <a:rPr lang="en-US" sz="2600" dirty="0"/>
              <a:t>Add a commit message and click Commit &amp; Push</a:t>
            </a:r>
          </a:p>
        </p:txBody>
      </p:sp>
    </p:spTree>
    <p:extLst>
      <p:ext uri="{BB962C8B-B14F-4D97-AF65-F5344CB8AC3E}">
        <p14:creationId xmlns:p14="http://schemas.microsoft.com/office/powerpoint/2010/main" val="1700675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77B-D5C3-479E-67A9-675C80470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git merge --no-ff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87F84ED-BBDA-DB83-6008-9710D4DB59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709277" y="1871472"/>
            <a:ext cx="3807662" cy="36226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11" name="Content Placeholder 5">
            <a:extLst>
              <a:ext uri="{FF2B5EF4-FFF2-40B4-BE49-F238E27FC236}">
                <a16:creationId xmlns:a16="http://schemas.microsoft.com/office/drawing/2014/main" id="{2B70D3E6-416D-F420-5081-DB7E2B80384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663951" y="1871472"/>
            <a:ext cx="6601687" cy="3622675"/>
          </a:xfrm>
        </p:spPr>
      </p:pic>
    </p:spTree>
    <p:extLst>
      <p:ext uri="{BB962C8B-B14F-4D97-AF65-F5344CB8AC3E}">
        <p14:creationId xmlns:p14="http://schemas.microsoft.com/office/powerpoint/2010/main" val="3944699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D134E-451A-DB54-ECFB-63AA76A38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2470-EFD6-31E5-EA1B-8063FDECA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other branches within </a:t>
            </a:r>
            <a:r>
              <a:rPr lang="en-US" dirty="0" err="1"/>
              <a:t>GitLabs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B0CE5-33E5-F9B5-D95D-EBB62E087C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6" y="2076450"/>
            <a:ext cx="5448706" cy="3622671"/>
          </a:xfrm>
        </p:spPr>
        <p:txBody>
          <a:bodyPr>
            <a:normAutofit/>
          </a:bodyPr>
          <a:lstStyle/>
          <a:p>
            <a:r>
              <a:rPr lang="en-US" dirty="0"/>
              <a:t>Go to Repo URL</a:t>
            </a:r>
          </a:p>
          <a:p>
            <a:endParaRPr lang="en-US" dirty="0"/>
          </a:p>
          <a:p>
            <a:r>
              <a:rPr lang="en-US" dirty="0"/>
              <a:t>Select Correct Branch from the Dropdown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C465465-A4B3-B3FC-49C5-53583499F4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669280" y="2026459"/>
            <a:ext cx="5598795" cy="328752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69524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purl.org/dc/dcmitype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71af3243-3dd4-4a8d-8c0d-dd76da1f02a5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332</TotalTime>
  <Words>2152</Words>
  <Application>Microsoft Office PowerPoint</Application>
  <PresentationFormat>Widescreen</PresentationFormat>
  <Paragraphs>312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Consolas</vt:lpstr>
      <vt:lpstr>Goudy Old Style</vt:lpstr>
      <vt:lpstr>Wingdings 2</vt:lpstr>
      <vt:lpstr>SlateVTI</vt:lpstr>
      <vt:lpstr>AEGIS Git GUI Source Control</vt:lpstr>
      <vt:lpstr>Overview</vt:lpstr>
      <vt:lpstr>Git Abilities</vt:lpstr>
      <vt:lpstr>Basic Git Terminology</vt:lpstr>
      <vt:lpstr>Basic Git Actions</vt:lpstr>
      <vt:lpstr>GitSrcCtrl_GUI.PDF Overview</vt:lpstr>
      <vt:lpstr>Commit Files to Remote</vt:lpstr>
      <vt:lpstr>git merge --no-ff</vt:lpstr>
      <vt:lpstr>View other branches within GitLabs</vt:lpstr>
      <vt:lpstr>AEGIS Development Workflow</vt:lpstr>
      <vt:lpstr>Versioning Convention</vt:lpstr>
      <vt:lpstr>Tagging Convention</vt:lpstr>
      <vt:lpstr>Main Branch</vt:lpstr>
      <vt:lpstr>Develop Branch</vt:lpstr>
      <vt:lpstr>Feature Branch</vt:lpstr>
      <vt:lpstr>Hardware Branch</vt:lpstr>
      <vt:lpstr>Release Branch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Connor Savugot</dc:creator>
  <cp:lastModifiedBy>Connor Savugot</cp:lastModifiedBy>
  <cp:revision>29</cp:revision>
  <cp:lastPrinted>2025-07-17T12:08:29Z</cp:lastPrinted>
  <dcterms:created xsi:type="dcterms:W3CDTF">2025-07-16T19:09:58Z</dcterms:created>
  <dcterms:modified xsi:type="dcterms:W3CDTF">2025-07-17T12:17:46Z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